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  <p:sldMasterId id="2147483657" r:id="rId3"/>
    <p:sldMasterId id="2147483691" r:id="rId4"/>
  </p:sldMasterIdLst>
  <p:notesMasterIdLst>
    <p:notesMasterId r:id="rId23"/>
  </p:notesMasterIdLst>
  <p:sldIdLst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>
        <p:scale>
          <a:sx n="80" d="100"/>
          <a:sy n="80" d="100"/>
        </p:scale>
        <p:origin x="36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6EDAD5-BC98-4CB2-8B60-F28B9F154464}" type="datetimeFigureOut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17E091-7094-40F1-AA9A-33CC9A36F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91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2D8A4E37-DD04-4FD7-BEFD-038109BDA478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933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50AC50E4-12EE-4F13-8F17-408BBBFA1B84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6726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4521ED9A-7A7D-4FF0-A9AD-37E8E1DC0083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235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C8DA8A84-D922-407E-8DB8-9302BEBDA50B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2943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B9B24C7B-BF66-452C-98D7-75C06C98C5B1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296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4055084E-E2C9-482B-8F60-8E7AB1EB0DC4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891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65C9717E-5AD9-4A93-B9B0-21A6594FDF3D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991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BDDBACCE-C02C-4FC9-BCED-8438C3D0F20D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4733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C05AA9C1-28E0-4330-A11B-21CA2A597692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8491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9FF9FBBA-DD1B-4197-B2BD-1C323E570C6A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947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C8C4C471-148F-4F38-B3B2-68271C8A28BF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51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17E091-7094-40F1-AA9A-33CC9A36F1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41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66CFA487-3F54-4674-B659-69706BCA89D3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00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59BF6272-E977-4ABF-BB2F-018D856B20F9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9012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B7D8C282-4F49-4A01-B1B8-CD33EA1B595E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D3B8767D-7ADE-4048-808A-6ACE29730A24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369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DE9B9AFE-0E01-4E16-92E8-02DB50BA7489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042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6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7E037274-173D-4256-99C3-CF948AD9BFCB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868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3BF5-7960-42CD-87AE-59E9466DA79A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96A1-8799-4E51-9DF8-FC4E01A52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AC7F-069A-4AC8-AD8F-859E65197E74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47B2-3068-4F6D-A94C-C217914D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A77A7-8AED-42F3-977C-1D5071BBF05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39F2-8B7D-4FF5-87A9-4E003C76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E09F-0B67-48DF-84C1-547BF5334D79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FFA6-AC08-4BB6-941A-A78810ADF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72D4-38A9-4C20-94BF-51AA0C8B7A6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C32DC-B19E-4A38-85C9-238646A8A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0BF77-37AF-4C77-A0F2-4BB187473BC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91410-237E-4371-972F-C7A51921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3624-ACE7-485E-9515-1D9A8EC434E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DB2C-F382-4B9B-B811-8B24CD72E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871E-C2E2-4463-A86A-E92375154C0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28E4-51B6-44E9-BD98-E36652C5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96DA-0A76-43E3-A1D8-DE664ECF0B48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D77A-6863-47E0-8BA6-2674ADACC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773D-9C89-44D6-AB94-7B2B7DE773E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5B7C-AFCD-4831-8F8F-7FF70840C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68396-2543-4D1F-956E-E71AEB358883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8A87-BC80-41AB-9357-CEEFCABAC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D552-B95E-411D-8CE1-CD05E7A5AF2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39B4-D697-406F-9DB4-71BC7010A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B299-2FD4-4BB6-97FA-F37A08BF1AB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BFC8-C19D-4A3F-BDB4-052981866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0179-0F04-4E83-B051-56E5EC177CF1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8605-8EC1-42E9-95B8-6E3A9E66D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FBB2F-FDE1-42C0-9F36-9F960F0D7B55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05A9B-4271-486C-BE3B-1D8AFE7FE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9AF1-4F90-4FCE-B373-7634AB41B9C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5B42A-FB07-4E35-9A7F-570434978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5F22-C43C-4871-A765-43E9C3830AF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3384A-23E2-41C3-B611-4DCDBA7A2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AEF6-C98C-485B-B257-B882BD1FA72F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DB73F-5468-4321-91BE-BF3A9E73E8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291A-E79E-436B-B4C1-C27E4943A3F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F86F-7889-44C3-86C8-BECC67A6A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10C9-0F70-40A0-B4FB-585D1BE42643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70B52-0DB8-4E52-886B-222130801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8ABA-4A4A-44E4-B4A6-8AFDBD6A46E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6EB3-F4AD-4FD6-B8CF-C641B1807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750" y="287338"/>
            <a:ext cx="2901950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287338"/>
            <a:ext cx="8558212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212A-79E4-4594-AA2C-DD86A1A64CB7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CD5F-6BA8-4A18-A893-E74026BA5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6C2-3F2E-4D2B-B096-AB4BA8DFAB30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B26FE-1DDC-4411-8C2A-CA58D85784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/>
          <a:srcRect l="-2832" t="44043" r="-3650" b="-10586"/>
          <a:stretch/>
        </p:blipFill>
        <p:spPr>
          <a:xfrm>
            <a:off x="676275" y="6119813"/>
            <a:ext cx="2762250" cy="749300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215E-C8A5-4C83-BEF7-E97BE30236D2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B239-1A10-4B67-9677-67F940A40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/>
          <a:srcRect l="-2832" t="-4076" r="-3650" b="-10586"/>
          <a:stretch/>
        </p:blipFill>
        <p:spPr>
          <a:xfrm>
            <a:off x="1347788" y="298450"/>
            <a:ext cx="9444037" cy="4419600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8FDB-39B2-4DB1-8201-76A78696EBE7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3477-9941-4B32-A1C9-E9962AB1E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0983-21C8-424B-B95A-251AA2439725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0A75-061E-4EB6-99D7-33BD6DAC3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846263"/>
            <a:ext cx="57292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825" y="1846263"/>
            <a:ext cx="5730875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9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/>
          </p:cNvPicPr>
          <p:nvPr userDrawn="1"/>
        </p:nvPicPr>
        <p:blipFill rotWithShape="1">
          <a:blip r:embed="rId14"/>
          <a:srcRect l="-2832" t="-4076" r="-3650" b="-10586"/>
          <a:stretch/>
        </p:blipFill>
        <p:spPr>
          <a:xfrm>
            <a:off x="338138" y="4789488"/>
            <a:ext cx="3057525" cy="1431925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619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92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6868B7C-EAE8-4495-80CE-743348105B2E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F7CDA9-5D9C-46C1-BCEB-4A2FF91C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325" y="1738313"/>
            <a:ext cx="115062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/>
          <a:srcRect l="-2832" t="44043" r="-3650" b="-10586"/>
          <a:stretch/>
        </p:blipFill>
        <p:spPr>
          <a:xfrm>
            <a:off x="338138" y="6340475"/>
            <a:ext cx="1951037" cy="528638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0"/>
          <p:cNvPicPr>
            <a:picLocks noChangeAspect="1"/>
          </p:cNvPicPr>
          <p:nvPr userDrawn="1"/>
        </p:nvPicPr>
        <p:blipFill rotWithShape="1">
          <a:blip r:embed="rId13"/>
          <a:srcRect l="-2832" t="44043" r="-3650" b="-10586"/>
          <a:stretch/>
        </p:blipFill>
        <p:spPr>
          <a:xfrm>
            <a:off x="338138" y="6340475"/>
            <a:ext cx="1951037" cy="528638"/>
          </a:xfrm>
          <a:prstGeom prst="rect">
            <a:avLst/>
          </a:prstGeom>
          <a:solidFill>
            <a:schemeClr val="bg1"/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77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3014FAE-B1C9-41BC-A2C6-E526A232D2F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8D404EA-20AD-424E-8DD2-4546D8648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>
          <a:solidFill>
            <a:srgbClr val="404040"/>
          </a:solidFill>
          <a:latin typeface="+mn-lt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5pPr>
      <a:lvl6pPr marL="13890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6pPr>
      <a:lvl7pPr marL="18462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7pPr>
      <a:lvl8pPr marL="23034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8pPr>
      <a:lvl9pPr marL="27606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>
          <a:solidFill>
            <a:srgbClr val="40404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138" y="287338"/>
            <a:ext cx="11612562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93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846263"/>
            <a:ext cx="116125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2"/>
          </p:nvPr>
        </p:nvSpPr>
        <p:spPr>
          <a:xfrm>
            <a:off x="4857750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63A9CD6-B2A4-41D5-9894-AB74952CFA9C}" type="datetimeFigureOut">
              <a:rPr lang="en-US"/>
              <a:pPr>
                <a:defRPr/>
              </a:pPr>
              <a:t>1/6/2015</a:t>
            </a:fld>
            <a:endParaRPr lang="en-US" dirty="0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4D8EE92-7261-4284-88D0-DCE65C5A1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 kern="1200" cap="all" spc="-5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Calibri Light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38138" y="466725"/>
            <a:ext cx="8942387" cy="2779713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AASHTO</a:t>
            </a:r>
            <a:b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CV/AV RESEARCH ROADMAP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9400" y="3314700"/>
            <a:ext cx="6848475" cy="695325"/>
          </a:xfrm>
        </p:spPr>
        <p:txBody>
          <a:bodyPr lIns="91440" rIns="91440">
            <a:noAutofit/>
          </a:bodyPr>
          <a:lstStyle/>
          <a:p>
            <a:pPr marL="0" indent="0" eaLnBrk="1" hangingPunct="1">
              <a:buFont typeface="Calibri" pitchFamily="34" charset="0"/>
              <a:buNone/>
              <a:defRPr/>
            </a:pPr>
            <a:r>
              <a:rPr lang="en-US" sz="6000" b="1" kern="1200" spc="200">
                <a:solidFill>
                  <a:srgbClr val="6EB2B7"/>
                </a:solidFill>
                <a:latin typeface="+mj-lt"/>
                <a:ea typeface="+mn-ea"/>
                <a:cs typeface="+mn-cs"/>
              </a:rPr>
              <a:t>NCHRP 20-24 (98)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5217D62-4C62-4B41-9D24-4C1061027103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10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>
                <a:solidFill>
                  <a:srgbClr val="F2822C"/>
                </a:solidFill>
              </a:rPr>
              <a:t>MODAL APPLICATIONS</a:t>
            </a:r>
          </a:p>
        </p:txBody>
      </p:sp>
      <p:sp>
        <p:nvSpPr>
          <p:cNvPr id="155652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466137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F2822C"/>
                </a:solidFill>
              </a:rPr>
              <a:t>Impacts of transit regulations on AV/CV tech introduction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F2822C"/>
                </a:solidFill>
              </a:rPr>
              <a:t>Next steps for AV/CV applications to long-haul freight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F2822C"/>
                </a:solidFill>
              </a:rPr>
              <a:t>Benefit/cost analysis of AV transit systems</a:t>
            </a:r>
            <a:endParaRPr lang="en-US" sz="4400">
              <a:solidFill>
                <a:schemeClr val="accent2"/>
              </a:solidFill>
            </a:endParaRPr>
          </a:p>
        </p:txBody>
      </p:sp>
      <p:pic>
        <p:nvPicPr>
          <p:cNvPr id="15565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38" y="287338"/>
            <a:ext cx="28019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9901238" y="6459538"/>
            <a:ext cx="131127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614CDD-86F8-4B4E-89CB-C993647DED25}" type="slidenum">
              <a:rPr lang="en-US" sz="105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05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58723" name="Picture 3"/>
          <p:cNvPicPr>
            <a:picLocks noChangeAspect="1"/>
          </p:cNvPicPr>
          <p:nvPr/>
        </p:nvPicPr>
        <p:blipFill>
          <a:blip r:embed="rId3"/>
          <a:srcRect l="18295" t="5949" r="17686" b="5603"/>
          <a:stretch>
            <a:fillRect/>
          </a:stretch>
        </p:blipFill>
        <p:spPr bwMode="auto">
          <a:xfrm>
            <a:off x="2138363" y="61913"/>
            <a:ext cx="7959725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9901238" y="6459538"/>
            <a:ext cx="131127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F883CB-822C-4F1A-BA00-6A7FD6D5F9C0}" type="slidenum">
              <a:rPr lang="en-US" sz="105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05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60771" name="Picture 3"/>
          <p:cNvPicPr>
            <a:picLocks noChangeAspect="1"/>
          </p:cNvPicPr>
          <p:nvPr/>
        </p:nvPicPr>
        <p:blipFill>
          <a:blip r:embed="rId3"/>
          <a:srcRect l="18175" t="5634" r="17168" b="4716"/>
          <a:stretch>
            <a:fillRect/>
          </a:stretch>
        </p:blipFill>
        <p:spPr bwMode="auto">
          <a:xfrm>
            <a:off x="2119313" y="25400"/>
            <a:ext cx="805973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C0DB41A-0BB2-4670-BFDC-20ACE208B568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13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62819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-346075"/>
            <a:ext cx="6215063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/>
              <a:t>FUNDING</a:t>
            </a:r>
          </a:p>
        </p:txBody>
      </p:sp>
      <p:sp>
        <p:nvSpPr>
          <p:cNvPr id="162821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5502275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$15 M+ projects identified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$5 M NCHRP ($1 M 2015)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Need to seek synergy with other programs</a:t>
            </a:r>
            <a:endParaRPr lang="en-US" sz="4400">
              <a:solidFill>
                <a:schemeClr val="accent2"/>
              </a:solidFill>
            </a:endParaRPr>
          </a:p>
        </p:txBody>
      </p:sp>
      <p:sp>
        <p:nvSpPr>
          <p:cNvPr id="162822" name="Content Placeholder 2"/>
          <p:cNvSpPr txBox="1">
            <a:spLocks/>
          </p:cNvSpPr>
          <p:nvPr/>
        </p:nvSpPr>
        <p:spPr bwMode="auto">
          <a:xfrm>
            <a:off x="5895975" y="2401888"/>
            <a:ext cx="57531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USDOT ITS JPO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FHWA Offices of Operations, Safety, Policy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CV Pooled Fund Studies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Turner Fairbank Highway Research Center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AASHTO TSM&amp;O Research and NOCoE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Department of Energy (ARPA-e)</a:t>
            </a:r>
          </a:p>
          <a:p>
            <a:pPr marL="90488" indent="-90488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2400" b="1">
                <a:solidFill>
                  <a:srgbClr val="515151"/>
                </a:solidFill>
                <a:latin typeface="Calibri" pitchFamily="34" charset="0"/>
              </a:rPr>
              <a:t>TCRP, NCFRP</a:t>
            </a:r>
            <a:endParaRPr lang="en-US" sz="3600">
              <a:solidFill>
                <a:srgbClr val="404040"/>
              </a:solidFill>
              <a:latin typeface="Calibri" pitchFamily="34" charset="0"/>
            </a:endParaRPr>
          </a:p>
          <a:p>
            <a:pPr marL="200025" lvl="1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</a:pPr>
            <a:endParaRPr lang="en-US">
              <a:solidFill>
                <a:srgbClr val="40404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76CD718-DC09-4DB1-A342-B7C1210B24CF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14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64867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04438" y="919163"/>
            <a:ext cx="16351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/>
              <a:t>ROADMAP MAINTENANCE</a:t>
            </a:r>
          </a:p>
        </p:txBody>
      </p:sp>
      <p:sp>
        <p:nvSpPr>
          <p:cNvPr id="164869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9717087" cy="40227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AV/CV technologies and issues evolving quickly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Ownership:  NCHRP 20-102 panel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Allocation of projects to programs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Collaboration and coordination of stakeholders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Yearly process of review and adjustment</a:t>
            </a:r>
            <a:endParaRPr lang="en-US" sz="3600" b="1">
              <a:solidFill>
                <a:schemeClr val="accent2"/>
              </a:solidFill>
            </a:endParaRP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Aligned with TRB Annual Meeting and summer TRB/AUVSI automation symposium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B2E6939-C6B5-447D-9EC1-5483A84389AC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15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kern="1200" cap="all" spc="-50" dirty="0">
                <a:latin typeface="+mj-lt"/>
                <a:ea typeface="+mj-ea"/>
                <a:cs typeface="+mj-cs"/>
              </a:rPr>
              <a:t>Roadmap Maintenance</a:t>
            </a:r>
          </a:p>
        </p:txBody>
      </p:sp>
      <p:sp>
        <p:nvSpPr>
          <p:cNvPr id="16691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3600"/>
              <a:t>Impacts of transit regulations on AV/CV tech introduction</a:t>
            </a:r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3600"/>
              <a:t>Impacts of AV/CV applications in long-haul freight</a:t>
            </a:r>
          </a:p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3600"/>
              <a:t>Benefit/cost analysis of AV transit systems</a:t>
            </a:r>
          </a:p>
          <a:p>
            <a:pPr marL="200025" lvl="1" indent="0" eaLnBrk="1" hangingPunct="1">
              <a:lnSpc>
                <a:spcPct val="100000"/>
              </a:lnSpc>
              <a:buFont typeface="Wingdings" pitchFamily="2" charset="2"/>
              <a:buNone/>
            </a:pPr>
            <a:endParaRPr lang="en-US" sz="4000">
              <a:solidFill>
                <a:schemeClr val="accent2"/>
              </a:solidFill>
            </a:endParaRPr>
          </a:p>
        </p:txBody>
      </p:sp>
      <p:graphicFrame>
        <p:nvGraphicFramePr>
          <p:cNvPr id="4101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347436"/>
              </p:ext>
            </p:extLst>
          </p:nvPr>
        </p:nvGraphicFramePr>
        <p:xfrm>
          <a:off x="0" y="0"/>
          <a:ext cx="12191999" cy="6321425"/>
        </p:xfrm>
        <a:graphic>
          <a:graphicData uri="http://schemas.openxmlformats.org/drawingml/2006/table">
            <a:tbl>
              <a:tblPr/>
              <a:tblGrid>
                <a:gridCol w="1145690"/>
                <a:gridCol w="1839398"/>
                <a:gridCol w="1842707"/>
                <a:gridCol w="1841051"/>
                <a:gridCol w="1841051"/>
                <a:gridCol w="1841051"/>
                <a:gridCol w="1841051"/>
              </a:tblGrid>
              <a:tr h="505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Step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WHAT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Review AV/CV roadmap RNS/RPS and new ideas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Maintain priority rankings, sort new RPS from Step 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Draft new/modified  RPS to advance to SCOR / DOT / CVPFS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Review and prioritize AV/CV RPS; advocate and coordinate funding agency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Submit RPS, RFP, task order descriptions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Track previous, on-going, and scheduled research; identify new ideas and issues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</a:tr>
              <a:tr h="126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WHO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panel; oversight from FHWA, DOT, V2I coalition liaisons as appropriate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panel, in consultation with other funding partners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 with support from AV/CV subcommittee of TSM&amp;O research task force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 with support from AV/CV subcommittee of TSM&amp;O research task force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20-102 panel; oversight from FHWA, DOT, V2I coalition liaisons as appropriate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</a:tr>
              <a:tr h="1264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WHEN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TRB Annual Meeting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Mid-February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month prior to TRB/AUVSI Automated Vehicles Symposium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TRB/AUVSI Automated Vehicles Symposium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By Sept 15 of each year (for 20-102 projects), other funding agencies have different schedules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November each year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</a:tr>
              <a:tr h="227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HOW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Face to face meeting including existing contractors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Webinar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Champions for each RPS lead creation of draft, committee review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Formal component of summer meeting agenda; 20-102 panel finalize RPSs for task orders, coordinated with CVPFS and DOT ID/IQ managers, for complementary funding sources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Formal submission process of updating task orders / extending existing 20-102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Presentations by current research teams and entities at webinar or face-to-face meeting of TSM&amp;O research task force, DOT, JPO, CVPFS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556" marR="4755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D82882B-F4E4-41F0-BC11-F576C53FE95F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16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6896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2988" y="968375"/>
            <a:ext cx="4167187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/>
              <a:t>NEXT STEPS</a:t>
            </a:r>
          </a:p>
        </p:txBody>
      </p:sp>
      <p:sp>
        <p:nvSpPr>
          <p:cNvPr id="168965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7751762" cy="40227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NCHRP 20-102 RFP released, responses due 1/29/15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Selection of multiple teams available for task orders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600" b="1"/>
              <a:t>20-102 panel formed, prioritizing first $1 M allocation</a:t>
            </a:r>
          </a:p>
          <a:p>
            <a:pPr marL="863600" lvl="1" indent="-5715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Summer 2015 task orders begin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 txBox="1">
            <a:spLocks noGrp="1"/>
          </p:cNvSpPr>
          <p:nvPr/>
        </p:nvSpPr>
        <p:spPr>
          <a:xfrm>
            <a:off x="9901238" y="6459538"/>
            <a:ext cx="131127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DC5E83-AAA0-46F0-9F87-452CA5FED926}" type="slidenum">
              <a:rPr lang="en-US" sz="1050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05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71011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4323" y="129145"/>
            <a:ext cx="4354511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2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3775" y="2906385"/>
            <a:ext cx="1287463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3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23417" y="2906385"/>
            <a:ext cx="1319212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4" name="Picture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6617" y="2869873"/>
            <a:ext cx="66198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015" name="Picture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77130" y="2869873"/>
            <a:ext cx="15224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16" name="TextBox 5"/>
          <p:cNvSpPr txBox="1">
            <a:spLocks noChangeArrowheads="1"/>
          </p:cNvSpPr>
          <p:nvPr/>
        </p:nvSpPr>
        <p:spPr bwMode="auto">
          <a:xfrm>
            <a:off x="623699" y="816278"/>
            <a:ext cx="4106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dirty="0">
                <a:solidFill>
                  <a:schemeClr val="accent2"/>
                </a:solidFill>
                <a:latin typeface="Calibri" pitchFamily="34" charset="0"/>
              </a:rPr>
              <a:t>Thank You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38" y="4967287"/>
            <a:ext cx="12171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http://apps.trb.org/cmsfeed/TRBNetProjectDisplay.asp?ProjectID=3752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38138" y="466725"/>
            <a:ext cx="8942387" cy="3081338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AASHTO</a:t>
            </a:r>
            <a:b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spc="-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CV/AV RESEARCH ROADMAP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3225" y="3527425"/>
            <a:ext cx="6661150" cy="763588"/>
          </a:xfrm>
        </p:spPr>
        <p:txBody>
          <a:bodyPr lIns="91440" rIns="91440">
            <a:noAutofit/>
          </a:bodyPr>
          <a:lstStyle/>
          <a:p>
            <a:pPr marL="0" indent="0" eaLnBrk="1" hangingPunct="1">
              <a:buFont typeface="Calibri" pitchFamily="34" charset="0"/>
              <a:buNone/>
              <a:defRPr/>
            </a:pPr>
            <a:r>
              <a:rPr lang="en-US" sz="6000" kern="1200" spc="200">
                <a:solidFill>
                  <a:srgbClr val="6EB2B7"/>
                </a:solidFill>
                <a:latin typeface="+mj-lt"/>
                <a:ea typeface="+mn-ea"/>
                <a:cs typeface="+mn-cs"/>
              </a:rPr>
              <a:t>NCHRP 20-24 (98)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44D58D5-5D13-4680-8BA9-C09D1E863690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2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/>
              <a:t>PROJECT MOTIVATION</a:t>
            </a:r>
          </a:p>
        </p:txBody>
      </p:sp>
      <p:sp>
        <p:nvSpPr>
          <p:cNvPr id="140292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072437" cy="4022725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CV/AV technologies continue to advance towards introduction</a:t>
            </a:r>
          </a:p>
          <a:p>
            <a:pPr marL="457200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Open questions and issues remain for </a:t>
            </a:r>
            <a:r>
              <a:rPr lang="en-US" sz="3600" b="1" u="sng"/>
              <a:t>state and local agencies</a:t>
            </a:r>
          </a:p>
          <a:p>
            <a:pPr marL="457200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Develop a roadmap of research and related activities to close gaps</a:t>
            </a:r>
            <a:endParaRPr lang="en-US" sz="4400">
              <a:solidFill>
                <a:schemeClr val="accent2"/>
              </a:solidFill>
            </a:endParaRPr>
          </a:p>
        </p:txBody>
      </p:sp>
      <p:pic>
        <p:nvPicPr>
          <p:cNvPr id="140293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1713" y="63500"/>
            <a:ext cx="347821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F869056-07D4-4138-AA7E-7BA67A338BF2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3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/>
              <a:t>Project Panel Members</a:t>
            </a:r>
          </a:p>
        </p:txBody>
      </p:sp>
      <p:sp>
        <p:nvSpPr>
          <p:cNvPr id="142340" name="Rectangle 3"/>
          <p:cNvSpPr>
            <a:spLocks noGrp="1"/>
          </p:cNvSpPr>
          <p:nvPr>
            <p:ph type="body" idx="4294967295"/>
          </p:nvPr>
        </p:nvSpPr>
        <p:spPr>
          <a:xfrm>
            <a:off x="338138" y="1846263"/>
            <a:ext cx="5605462" cy="40227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John Corbin, FHWA</a:t>
            </a:r>
          </a:p>
          <a:p>
            <a:pPr eaLnBrk="1" hangingPunct="1"/>
            <a:r>
              <a:rPr lang="en-US" sz="2800" dirty="0" smtClean="0"/>
              <a:t>Mark </a:t>
            </a:r>
            <a:r>
              <a:rPr lang="en-US" sz="2800" dirty="0" err="1" smtClean="0"/>
              <a:t>Kopko</a:t>
            </a:r>
            <a:r>
              <a:rPr lang="en-US" sz="2800" dirty="0" smtClean="0"/>
              <a:t>, Pennsylvania DOT</a:t>
            </a:r>
          </a:p>
          <a:p>
            <a:pPr eaLnBrk="1" hangingPunct="1"/>
            <a:r>
              <a:rPr lang="en-US" sz="2800" dirty="0" smtClean="0"/>
              <a:t>Melissa Lance, Virginia DOT</a:t>
            </a:r>
          </a:p>
          <a:p>
            <a:pPr eaLnBrk="1" hangingPunct="1"/>
            <a:r>
              <a:rPr lang="en-US" sz="2800" dirty="0" smtClean="0"/>
              <a:t>Greg Larson, Caltrans</a:t>
            </a:r>
          </a:p>
          <a:p>
            <a:pPr eaLnBrk="1" hangingPunct="1"/>
            <a:r>
              <a:rPr lang="en-US" sz="2800" dirty="0" smtClean="0"/>
              <a:t>Blaine Leonard, Utah DOT</a:t>
            </a:r>
          </a:p>
          <a:p>
            <a:pPr eaLnBrk="1" hangingPunct="1"/>
            <a:r>
              <a:rPr lang="en-US" sz="2800" dirty="0" smtClean="0"/>
              <a:t>Siva </a:t>
            </a:r>
            <a:r>
              <a:rPr lang="en-US" sz="2800" dirty="0" err="1" smtClean="0"/>
              <a:t>Narla</a:t>
            </a:r>
            <a:r>
              <a:rPr lang="en-US" sz="2800" dirty="0" smtClean="0"/>
              <a:t>, ITE</a:t>
            </a:r>
          </a:p>
          <a:p>
            <a:pPr eaLnBrk="1" hangingPunct="1"/>
            <a:r>
              <a:rPr lang="en-US" sz="2800" dirty="0" smtClean="0"/>
              <a:t>Ryan Rice, Colorado DOT</a:t>
            </a:r>
          </a:p>
          <a:p>
            <a:pPr eaLnBrk="1" hangingPunct="1"/>
            <a:endParaRPr lang="en-US" sz="2800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345238" y="1846263"/>
            <a:ext cx="56054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  <a:defRPr sz="20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rgbClr val="404040"/>
                </a:solidFill>
                <a:latin typeface="+mn-lt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5pPr>
            <a:lvl6pPr marL="13890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6pPr>
            <a:lvl7pPr marL="18462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7pPr>
            <a:lvl8pPr marL="23034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8pPr>
            <a:lvl9pPr marL="27606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rgbClr val="404040"/>
                </a:solidFill>
                <a:latin typeface="+mn-lt"/>
              </a:defRPr>
            </a:lvl9pPr>
          </a:lstStyle>
          <a:p>
            <a:pPr defTabSz="914400" eaLnBrk="1" hangingPunct="1"/>
            <a:r>
              <a:rPr lang="en-US" sz="2800" kern="0" dirty="0" smtClean="0"/>
              <a:t>Shelley Row, consultant</a:t>
            </a:r>
          </a:p>
          <a:p>
            <a:pPr defTabSz="914400" eaLnBrk="1" hangingPunct="1"/>
            <a:r>
              <a:rPr lang="en-US" sz="2800" kern="0" dirty="0" smtClean="0"/>
              <a:t>Matthew Smith, Michigan DOT</a:t>
            </a:r>
          </a:p>
          <a:p>
            <a:pPr defTabSz="914400" eaLnBrk="1" hangingPunct="1"/>
            <a:r>
              <a:rPr lang="en-US" sz="2800" kern="0" dirty="0" smtClean="0"/>
              <a:t>Bob Arnold, USDOT</a:t>
            </a:r>
          </a:p>
          <a:p>
            <a:pPr defTabSz="914400" eaLnBrk="1" hangingPunct="1"/>
            <a:r>
              <a:rPr lang="en-US" sz="2800" kern="0" dirty="0" smtClean="0"/>
              <a:t>Joe Peters, FHWA TFHRC</a:t>
            </a:r>
          </a:p>
          <a:p>
            <a:pPr defTabSz="914400" eaLnBrk="1" hangingPunct="1"/>
            <a:r>
              <a:rPr lang="en-US" sz="2800" kern="0" dirty="0" smtClean="0"/>
              <a:t>Kevin </a:t>
            </a:r>
            <a:r>
              <a:rPr lang="en-US" sz="2800" kern="0" dirty="0" err="1" smtClean="0"/>
              <a:t>Dopart</a:t>
            </a:r>
            <a:r>
              <a:rPr lang="en-US" sz="2800" kern="0" dirty="0" smtClean="0"/>
              <a:t>, USDOT</a:t>
            </a:r>
          </a:p>
          <a:p>
            <a:pPr defTabSz="914400" eaLnBrk="1" hangingPunct="1"/>
            <a:r>
              <a:rPr lang="en-US" sz="2800" kern="0" dirty="0" err="1" smtClean="0"/>
              <a:t>Gummada</a:t>
            </a:r>
            <a:r>
              <a:rPr lang="en-US" sz="2800" kern="0" dirty="0" smtClean="0"/>
              <a:t> Murthy, AASHTO</a:t>
            </a:r>
          </a:p>
          <a:p>
            <a:pPr defTabSz="914400" eaLnBrk="1" hangingPunct="1"/>
            <a:r>
              <a:rPr lang="en-US" sz="2800" kern="0" dirty="0" smtClean="0"/>
              <a:t>Jim Wright, AASHTO</a:t>
            </a:r>
          </a:p>
          <a:p>
            <a:pPr defTabSz="914400" eaLnBrk="1" hangingPunct="1"/>
            <a:endParaRPr lang="en-US" sz="2800" kern="0" dirty="0" smtClean="0"/>
          </a:p>
          <a:p>
            <a:pPr defTabSz="914400" eaLnBrk="1" hangingPunct="1"/>
            <a:endParaRPr lang="en-US" sz="2800" kern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F3151CF-45F5-42C6-947F-4E295C61D80A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4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/>
              <a:t>PROJECT OVERVIEW</a:t>
            </a:r>
          </a:p>
        </p:txBody>
      </p:sp>
      <p:sp>
        <p:nvSpPr>
          <p:cNvPr id="143364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353425" cy="447357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300" b="1"/>
              <a:t>Develop a catalog of open issues and research needs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300" b="1"/>
              <a:t>Prioritize issues in catalog and consolidate into research projects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300" b="1"/>
              <a:t>Develop a roadmap of research activities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300" b="1"/>
              <a:t>Develop a structure for maintenance of the roadmap</a:t>
            </a:r>
          </a:p>
          <a:p>
            <a:pPr marL="571500" indent="-571500" eaLnBrk="1" hangingPunct="1">
              <a:buFont typeface="Wingdings" pitchFamily="2" charset="2"/>
              <a:buChar char="Ø"/>
            </a:pPr>
            <a:r>
              <a:rPr lang="en-US" sz="3300" b="1"/>
              <a:t>Summarize project for dissemination</a:t>
            </a:r>
            <a:endParaRPr lang="en-US" sz="4100" b="1">
              <a:solidFill>
                <a:schemeClr val="accent2"/>
              </a:solidFill>
            </a:endParaRPr>
          </a:p>
        </p:txBody>
      </p:sp>
      <p:pic>
        <p:nvPicPr>
          <p:cNvPr id="143365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86788" y="103188"/>
            <a:ext cx="347345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634FEF3-BD36-48C4-B04C-BA7B87F78E78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5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/>
              <a:t>UNRESOLVED ISSUES FOR PUBLIC AGENCIES</a:t>
            </a:r>
          </a:p>
        </p:txBody>
      </p:sp>
      <p:sp>
        <p:nvSpPr>
          <p:cNvPr id="14541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/>
              <a:t>Over 100 research questions</a:t>
            </a:r>
          </a:p>
        </p:txBody>
      </p:sp>
      <p:pic>
        <p:nvPicPr>
          <p:cNvPr id="14541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85313" y="3744913"/>
            <a:ext cx="1595437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3025" y="3738563"/>
            <a:ext cx="1630363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5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2300" y="3741738"/>
            <a:ext cx="819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416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51638" y="3733800"/>
            <a:ext cx="1884362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7" name="Rectangle 11"/>
          <p:cNvSpPr>
            <a:spLocks noChangeArrowheads="1"/>
          </p:cNvSpPr>
          <p:nvPr/>
        </p:nvSpPr>
        <p:spPr bwMode="auto">
          <a:xfrm>
            <a:off x="6119813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>
                <a:solidFill>
                  <a:srgbClr val="515151"/>
                </a:solidFill>
                <a:latin typeface="Calibri" pitchFamily="34" charset="0"/>
              </a:rPr>
              <a:t>Planning</a:t>
            </a:r>
          </a:p>
        </p:txBody>
      </p:sp>
      <p:sp>
        <p:nvSpPr>
          <p:cNvPr id="145418" name="Rectangle 12"/>
          <p:cNvSpPr>
            <a:spLocks noChangeArrowheads="1"/>
          </p:cNvSpPr>
          <p:nvPr/>
        </p:nvSpPr>
        <p:spPr bwMode="auto">
          <a:xfrm>
            <a:off x="2794000" y="3154363"/>
            <a:ext cx="3741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>
                <a:solidFill>
                  <a:srgbClr val="6EB2B7"/>
                </a:solidFill>
                <a:latin typeface="Calibri" pitchFamily="34" charset="0"/>
              </a:rPr>
              <a:t>Infrastructure</a:t>
            </a:r>
          </a:p>
        </p:txBody>
      </p:sp>
      <p:sp>
        <p:nvSpPr>
          <p:cNvPr id="145419" name="Rectangle 13"/>
          <p:cNvSpPr>
            <a:spLocks noChangeArrowheads="1"/>
          </p:cNvSpPr>
          <p:nvPr/>
        </p:nvSpPr>
        <p:spPr bwMode="auto">
          <a:xfrm>
            <a:off x="887413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>
                <a:solidFill>
                  <a:schemeClr val="accent2"/>
                </a:solidFill>
                <a:latin typeface="Calibri" pitchFamily="34" charset="0"/>
              </a:rPr>
              <a:t>Policy</a:t>
            </a:r>
          </a:p>
        </p:txBody>
      </p:sp>
      <p:sp>
        <p:nvSpPr>
          <p:cNvPr id="145420" name="Rectangle 14"/>
          <p:cNvSpPr>
            <a:spLocks noChangeArrowheads="1"/>
          </p:cNvSpPr>
          <p:nvPr/>
        </p:nvSpPr>
        <p:spPr bwMode="auto">
          <a:xfrm>
            <a:off x="8313738" y="31305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marL="749300" lvl="1"/>
            <a:r>
              <a:rPr lang="en-US" sz="3200" b="1">
                <a:solidFill>
                  <a:srgbClr val="F2822C"/>
                </a:solidFill>
                <a:latin typeface="Calibri" pitchFamily="34" charset="0"/>
              </a:rPr>
              <a:t>Modal Apps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5B5C851-A88A-43C1-9EC2-5DE67EBA7EF1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6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4745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5650" y="103188"/>
            <a:ext cx="6224588" cy="622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/>
              <a:t>PANEL VOTING ON IMPORTANCE OF ISSUES</a:t>
            </a:r>
          </a:p>
        </p:txBody>
      </p:sp>
      <p:sp>
        <p:nvSpPr>
          <p:cNvPr id="147461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9993312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300" b="1" dirty="0" smtClean="0">
                <a:solidFill>
                  <a:schemeClr val="accent2"/>
                </a:solidFill>
              </a:rPr>
              <a:t>Topics in infrastructure operations were most consistently rated “critical”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300" b="1" dirty="0" smtClean="0">
                <a:solidFill>
                  <a:schemeClr val="accent2"/>
                </a:solidFill>
              </a:rPr>
              <a:t>Limited </a:t>
            </a:r>
            <a:r>
              <a:rPr lang="en-US" sz="3300" b="1" dirty="0">
                <a:solidFill>
                  <a:schemeClr val="accent2"/>
                </a:solidFill>
              </a:rPr>
              <a:t>consensus: votes of both “critical” and “not important” on many topics</a:t>
            </a:r>
            <a:endParaRPr lang="en-US" sz="41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CFC4871-2A79-4CCD-84F6-A8CB12368EB9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7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/>
              <a:t>INSTITUTIONAL AND POLICY</a:t>
            </a:r>
          </a:p>
        </p:txBody>
      </p:sp>
      <p:sp>
        <p:nvSpPr>
          <p:cNvPr id="149508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824912" cy="4022725"/>
          </a:xfrm>
        </p:spPr>
        <p:txBody>
          <a:bodyPr/>
          <a:lstStyle/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Business models for infrastructure deployment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Public policy actions to facilitate implementation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Implications of AV for motor vehicle codes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Harmonization of state goals and regulations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Fed/state/local responsibilities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Lessons learned from Safety Pilot and CV Pilots</a:t>
            </a:r>
          </a:p>
          <a:p>
            <a:pPr marL="749300" lvl="1" indent="-4572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100" b="1">
                <a:solidFill>
                  <a:schemeClr val="accent2"/>
                </a:solidFill>
              </a:rPr>
              <a:t>Lessons learned from other tech rollouts (e.g. 511, Next Gen air traffic control)</a:t>
            </a:r>
            <a:endParaRPr lang="en-US" sz="3700" b="1">
              <a:solidFill>
                <a:schemeClr val="accent2"/>
              </a:solidFill>
            </a:endParaRPr>
          </a:p>
        </p:txBody>
      </p:sp>
      <p:pic>
        <p:nvPicPr>
          <p:cNvPr id="14950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63050" y="287338"/>
            <a:ext cx="2787650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D9019A4-0AAF-4228-BD5C-9801093B8455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8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51555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0453" y="287338"/>
            <a:ext cx="1110247" cy="266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>
                <a:solidFill>
                  <a:srgbClr val="4299A1"/>
                </a:solidFill>
              </a:rPr>
              <a:t>INFRASTRUCTURE DESIGN/OPERATIONS</a:t>
            </a:r>
          </a:p>
        </p:txBody>
      </p:sp>
      <p:sp>
        <p:nvSpPr>
          <p:cNvPr id="151557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5353050" cy="40227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</a:rPr>
              <a:t>Road infrastructure design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</a:rPr>
              <a:t>Tools for CV/AV impact assessment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</a:rPr>
              <a:t>CV/AV maintenance fleet apps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</a:rPr>
              <a:t>Relationships of CV to AV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</a:rPr>
              <a:t>Traffic control strategies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151558" name="Content Placeholder 2"/>
          <p:cNvSpPr txBox="1">
            <a:spLocks/>
          </p:cNvSpPr>
          <p:nvPr/>
        </p:nvSpPr>
        <p:spPr bwMode="auto">
          <a:xfrm>
            <a:off x="5691188" y="1846263"/>
            <a:ext cx="535305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  <a:latin typeface="Calibri" pitchFamily="34" charset="0"/>
              </a:rPr>
              <a:t>Dedicated lanes for CV/AV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  <a:latin typeface="Calibri" pitchFamily="34" charset="0"/>
              </a:rPr>
              <a:t>Roadway geometric design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  <a:latin typeface="Calibri" pitchFamily="34" charset="0"/>
              </a:rPr>
              <a:t>Cybersecurity for states and locals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  <a:latin typeface="Calibri" pitchFamily="34" charset="0"/>
              </a:rPr>
              <a:t>Workforce capability strategies</a:t>
            </a:r>
          </a:p>
          <a:p>
            <a:pPr marL="457200" indent="-45720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lang="en-US" sz="3200" b="1">
                <a:solidFill>
                  <a:srgbClr val="4299A1"/>
                </a:solidFill>
                <a:latin typeface="Calibri" pitchFamily="34" charset="0"/>
              </a:rPr>
              <a:t>Management of “Big” Data</a:t>
            </a:r>
            <a:endParaRPr lang="en-US" sz="3200" b="1">
              <a:solidFill>
                <a:srgbClr val="404040"/>
              </a:solidFill>
              <a:latin typeface="Calibri" pitchFamily="34" charset="0"/>
            </a:endParaRPr>
          </a:p>
          <a:p>
            <a:pPr lvl="1" indent="-4572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</a:pPr>
            <a:endParaRPr lang="en-US" sz="1600">
              <a:solidFill>
                <a:srgbClr val="40404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5"/>
          <p:cNvSpPr txBox="1">
            <a:spLocks noGrp="1"/>
          </p:cNvSpPr>
          <p:nvPr/>
        </p:nvSpPr>
        <p:spPr bwMode="auto">
          <a:xfrm>
            <a:off x="9901238" y="6459538"/>
            <a:ext cx="1311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9F5C178-8494-4617-9B4E-94ECFB97C471}" type="slidenum">
              <a:rPr lang="en-US" sz="1400">
                <a:solidFill>
                  <a:srgbClr val="FFFFFF"/>
                </a:solidFill>
                <a:latin typeface="Calibri" pitchFamily="34" charset="0"/>
              </a:rPr>
              <a:pPr algn="r"/>
              <a:t>9</a:t>
            </a:fld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>
                <a:solidFill>
                  <a:srgbClr val="515151"/>
                </a:solidFill>
              </a:rPr>
              <a:t>TRANSPORTATION PLANNING</a:t>
            </a:r>
          </a:p>
        </p:txBody>
      </p:sp>
      <p:sp>
        <p:nvSpPr>
          <p:cNvPr id="153604" name="Content Placeholder 2"/>
          <p:cNvSpPr>
            <a:spLocks noGrp="1"/>
          </p:cNvSpPr>
          <p:nvPr>
            <p:ph idx="4294967295"/>
          </p:nvPr>
        </p:nvSpPr>
        <p:spPr>
          <a:xfrm>
            <a:off x="338138" y="1846263"/>
            <a:ext cx="8255000" cy="4022725"/>
          </a:xfrm>
        </p:spPr>
        <p:txBody>
          <a:bodyPr/>
          <a:lstStyle/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515151"/>
                </a:solidFill>
              </a:rPr>
              <a:t>AVs and regional long-term planning models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515151"/>
                </a:solidFill>
              </a:rPr>
              <a:t>Assessing impacts of CV/AV  (applying tools to test cases)</a:t>
            </a:r>
          </a:p>
          <a:p>
            <a:pPr marL="571500" indent="-5715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b="1">
                <a:solidFill>
                  <a:srgbClr val="515151"/>
                </a:solidFill>
              </a:rPr>
              <a:t>Modeling effects of AV/CV on land use and travel demand</a:t>
            </a:r>
            <a:endParaRPr lang="en-US" sz="4400">
              <a:solidFill>
                <a:schemeClr val="accent2"/>
              </a:solidFill>
            </a:endParaRPr>
          </a:p>
        </p:txBody>
      </p:sp>
      <p:pic>
        <p:nvPicPr>
          <p:cNvPr id="153605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77300" y="287338"/>
            <a:ext cx="3073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">
  <a:themeElements>
    <a:clrScheme name="1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1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etrospect">
  <a:themeElements>
    <a:clrScheme name="2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2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Retrospect">
  <a:themeElements>
    <a:clrScheme name="3_Retrospect 1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FFFFFF"/>
      </a:accent3>
      <a:accent4>
        <a:srgbClr val="000000"/>
      </a:accent4>
      <a:accent5>
        <a:srgbClr val="B8D2E9"/>
      </a:accent5>
      <a:accent6>
        <a:srgbClr val="006AAE"/>
      </a:accent6>
      <a:hlink>
        <a:srgbClr val="56B0BA"/>
      </a:hlink>
      <a:folHlink>
        <a:srgbClr val="EB8D03"/>
      </a:folHlink>
    </a:clrScheme>
    <a:fontScheme name="3_Retrospec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Retrospect 1">
        <a:dk1>
          <a:srgbClr val="000000"/>
        </a:dk1>
        <a:lt1>
          <a:srgbClr val="FFFFFF"/>
        </a:lt1>
        <a:dk2>
          <a:srgbClr val="344068"/>
        </a:dk2>
        <a:lt2>
          <a:srgbClr val="D9E0E6"/>
        </a:lt2>
        <a:accent1>
          <a:srgbClr val="64AAD8"/>
        </a:accent1>
        <a:accent2>
          <a:srgbClr val="0076C0"/>
        </a:accent2>
        <a:accent3>
          <a:srgbClr val="FFFFFF"/>
        </a:accent3>
        <a:accent4>
          <a:srgbClr val="000000"/>
        </a:accent4>
        <a:accent5>
          <a:srgbClr val="B8D2E9"/>
        </a:accent5>
        <a:accent6>
          <a:srgbClr val="006AAE"/>
        </a:accent6>
        <a:hlink>
          <a:srgbClr val="56B0BA"/>
        </a:hlink>
        <a:folHlink>
          <a:srgbClr val="EB8D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trospect">
  <a:themeElements>
    <a:clrScheme name="AASHT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64AAD8"/>
      </a:accent1>
      <a:accent2>
        <a:srgbClr val="0076C0"/>
      </a:accent2>
      <a:accent3>
        <a:srgbClr val="6EB2B7"/>
      </a:accent3>
      <a:accent4>
        <a:srgbClr val="4299A1"/>
      </a:accent4>
      <a:accent5>
        <a:srgbClr val="515151"/>
      </a:accent5>
      <a:accent6>
        <a:srgbClr val="F2822C"/>
      </a:accent6>
      <a:hlink>
        <a:srgbClr val="56B0BA"/>
      </a:hlink>
      <a:folHlink>
        <a:srgbClr val="EB8D03"/>
      </a:folHlink>
    </a:clrScheme>
    <a:fontScheme name="Retro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785</Words>
  <Application>Microsoft Office PowerPoint</Application>
  <PresentationFormat>Widescreen</PresentationFormat>
  <Paragraphs>163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1_Retrospect</vt:lpstr>
      <vt:lpstr>2_Retrospect</vt:lpstr>
      <vt:lpstr>3_Retrospect</vt:lpstr>
      <vt:lpstr>Retrospect</vt:lpstr>
      <vt:lpstr>AASHTO CV/AV RESEARCH ROADMAP</vt:lpstr>
      <vt:lpstr>PROJECT MOTIVATION</vt:lpstr>
      <vt:lpstr>Project Panel Members</vt:lpstr>
      <vt:lpstr>PROJECT OVERVIEW</vt:lpstr>
      <vt:lpstr>UNRESOLVED ISSUES FOR PUBLIC AGENCIES</vt:lpstr>
      <vt:lpstr>PANEL VOTING ON IMPORTANCE OF ISSUES</vt:lpstr>
      <vt:lpstr>INSTITUTIONAL AND POLICY</vt:lpstr>
      <vt:lpstr>INFRASTRUCTURE DESIGN/OPERATIONS</vt:lpstr>
      <vt:lpstr>TRANSPORTATION PLANNING</vt:lpstr>
      <vt:lpstr>MODAL APPLICATIONS</vt:lpstr>
      <vt:lpstr>PowerPoint Presentation</vt:lpstr>
      <vt:lpstr>PowerPoint Presentation</vt:lpstr>
      <vt:lpstr>FUNDING</vt:lpstr>
      <vt:lpstr>ROADMAP MAINTENANCE</vt:lpstr>
      <vt:lpstr>Roadmap Maintenance</vt:lpstr>
      <vt:lpstr>NEXT STEPS</vt:lpstr>
      <vt:lpstr>PowerPoint Presentation</vt:lpstr>
      <vt:lpstr>AASHTO CV/AV RESEARCH ROADMAP</vt:lpstr>
    </vt:vector>
  </TitlesOfParts>
  <Company>Kimley-Horn and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Stifanos, Heather</dc:creator>
  <cp:lastModifiedBy>Gettman, Doug</cp:lastModifiedBy>
  <cp:revision>79</cp:revision>
  <cp:lastPrinted>2015-01-07T20:25:14Z</cp:lastPrinted>
  <dcterms:created xsi:type="dcterms:W3CDTF">2014-12-10T23:18:51Z</dcterms:created>
  <dcterms:modified xsi:type="dcterms:W3CDTF">2015-01-07T20:25:35Z</dcterms:modified>
</cp:coreProperties>
</file>